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3"/>
  </p:notesMasterIdLst>
  <p:sldIdLst>
    <p:sldId id="272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AC38"/>
    <a:srgbClr val="CC9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46F890A9-2807-4EBB-B81D-B2AA78EC7F39}" styleName="濃色スタイル 2 - アクセント 5/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16" autoAdjust="0"/>
    <p:restoredTop sz="86245" autoAdjust="0"/>
  </p:normalViewPr>
  <p:slideViewPr>
    <p:cSldViewPr snapToGrid="0">
      <p:cViewPr varScale="1">
        <p:scale>
          <a:sx n="64" d="100"/>
          <a:sy n="64" d="100"/>
        </p:scale>
        <p:origin x="856" y="3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2AA4EA-51A8-4BC1-A011-B19CD2624F1B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5B27FE-3378-42C8-A652-F3D92CB044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962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5B27FE-3378-42C8-A652-F3D92CB0449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951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CFBF23-DD65-4FE2-A754-70C448E72C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586BA37-CCB1-4A01-86B5-BAD82E871B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EA4C9B-5374-4DBF-AEEF-6EF0CAD532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3ED0CC-082F-4160-86E5-0D6041F12778}" type="datetime1">
              <a:rPr lang="en-US" smtClean="0"/>
              <a:t>5/23/2024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F5C18E2-AB17-4CC5-A697-91116DDD9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E969592-57E1-4841-8D74-D150AFFAA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CC52685-8537-4DD2-8AA5-A2224651AB2E}"/>
              </a:ext>
            </a:extLst>
          </p:cNvPr>
          <p:cNvSpPr txBox="1"/>
          <p:nvPr userDrawn="1"/>
        </p:nvSpPr>
        <p:spPr>
          <a:xfrm>
            <a:off x="4104640" y="6611779"/>
            <a:ext cx="79908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000" dirty="0">
                <a:solidFill>
                  <a:schemeClr val="bg1"/>
                </a:solidFill>
              </a:rPr>
              <a:t>Copyright 2019@ Venture For All Program, Rise Base, Inc.</a:t>
            </a:r>
            <a:endParaRPr kumimoji="1" lang="ja-JP" alt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97930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393724-1DAE-4169-979E-47CF8C152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0013ADA-54C7-4013-A333-8DC17BBE2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8C4A1F-0854-4922-86B0-E6AD77201B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3ED0CC-082F-4160-86E5-0D6041F12778}" type="datetime1">
              <a:rPr lang="en-US" smtClean="0"/>
              <a:t>5/23/2024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25E687-FEE7-4FC7-A9A4-4814E6AAD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F092BF3-1DC4-4B73-8438-A65FEE664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24434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E2E1104-09FF-41E2-B849-FD32E736C6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B8D544-2406-48F0-A4A0-4EBB8A3E13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99D0F6-97AE-425F-B573-9F8B8B2BD6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3ED0CC-082F-4160-86E5-0D6041F12778}" type="datetime1">
              <a:rPr lang="en-US" smtClean="0"/>
              <a:t>5/23/2024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2ACF12-96E5-490C-A3A3-693E50649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39AEC7-0384-4B2A-844C-D32FF234C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95234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7285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98EA93-7D79-4C95-BBC7-0CE8023A1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C1D05D2-2799-4D95-8BCB-041580A3E5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CD85551-CE3B-48C1-B833-095E2ED1EC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3ED0CC-082F-4160-86E5-0D6041F12778}" type="datetime1">
              <a:rPr lang="en-US" smtClean="0"/>
              <a:t>5/23/2024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6C6765-760B-4816-9F0F-349D701EB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A047BB4-D35E-4AB9-8FFF-EA59104B3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73412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4B50E3-687F-4C2F-8F91-405BE85C8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A3AACE-65D9-4D38-A645-B70C5BE2B5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031C27D-15BF-4D65-A2A0-8D8EF05D35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3ED0CC-082F-4160-86E5-0D6041F12778}" type="datetime1">
              <a:rPr lang="en-US" smtClean="0"/>
              <a:t>5/23/2024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A87FA5-8A2C-4A44-BB90-76D11865E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D19E6A-5D07-4180-B91C-96167CA1B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11206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A95133-301C-4AFA-8E9A-C30905CEB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9E58273-8072-44E5-BFCF-C9FE8B6BD7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912D488-B91D-411A-8061-7768487264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6201E79-A50A-48B5-8A20-7706870F41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3ED0CC-082F-4160-86E5-0D6041F12778}" type="datetime1">
              <a:rPr lang="en-US" smtClean="0"/>
              <a:t>5/23/2024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8CE5A51-9ECD-4B2F-8822-CBED3471B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56A7CE5-6DC6-4B8D-96C1-5CC3FCC18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56025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A9AA1C-3377-42BB-8C6C-B09C652A6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B274EDC-6976-4583-BC92-95974B01E6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B6435DD-D3FD-4763-8006-2E087A86BE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E37E97C-F54C-4D91-B80F-7BD46D13EA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B8573CB-EB4A-4D54-B770-FE184E88E2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F9A59F6-8CF5-498D-9508-92B8DE3858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3ED0CC-082F-4160-86E5-0D6041F12778}" type="datetime1">
              <a:rPr lang="en-US" smtClean="0"/>
              <a:t>5/23/2024</a:t>
            </a:fld>
            <a:endParaRPr lang="en-US" dirty="0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CB1C4DE-1DD8-4BD1-B87A-DBFD1833B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54289E-0D6B-4252-BFCB-8DB792A9C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27480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67F130-5E6C-45B4-B081-B711701B6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D7C4F33-41BF-4689-AD87-E9077E4851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3ED0CC-082F-4160-86E5-0D6041F12778}" type="datetime1">
              <a:rPr lang="en-US" smtClean="0"/>
              <a:t>5/23/2024</a:t>
            </a:fld>
            <a:endParaRPr 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13A6000-B55A-46EA-BCB7-F3D8CF51C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DF57B6D-7F24-4D63-BA54-8CBAAFBDB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362688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A2DE082-CFFB-4F17-B2B6-ADF77167C5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3ED0CC-082F-4160-86E5-0D6041F12778}" type="datetime1">
              <a:rPr lang="en-US" smtClean="0"/>
              <a:t>5/23/2024</a:t>
            </a:fld>
            <a:endParaRPr 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9E125BC-F00F-4355-9460-D9E461398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4E73AEC-F803-4868-B7C8-FAA18339C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89927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90CDDB-020F-4473-80B5-BB6610DE9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293C275-097C-437D-8964-C2CB84B801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6B417E9-3A1C-484D-B476-D2F6F0A111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19E7AEC-D552-4719-A94D-135898E28C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3ED0CC-082F-4160-86E5-0D6041F12778}" type="datetime1">
              <a:rPr lang="en-US" smtClean="0"/>
              <a:t>5/23/2024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B40A80A-C167-46C2-968C-552CFC074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AD7F199-82EC-4D50-84E5-5274B3E39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595390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F57A87-0975-46F3-A874-EBC1554FD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6E7F48C-18A2-4197-B1B1-C92F94760E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2E6FEBD-BFC1-4633-B9D7-D10A420A48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CEA6898-1DA5-4439-92BF-B3900EF68C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3ED0CC-082F-4160-86E5-0D6041F12778}" type="datetime1">
              <a:rPr lang="en-US" smtClean="0"/>
              <a:t>5/23/2024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22FD5B-8F30-4B9E-9BA6-863786E7E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7D8EF04-6C3B-436A-92E7-E4E383916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85377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FFF7017-4B1A-47BD-A183-7A8FF417A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32EDC00-D0F0-46F9-B879-F06B39791D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45347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693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AD8ED038-8F49-8BE9-C62C-77AB934F0426}"/>
              </a:ext>
            </a:extLst>
          </p:cNvPr>
          <p:cNvSpPr/>
          <p:nvPr/>
        </p:nvSpPr>
        <p:spPr>
          <a:xfrm>
            <a:off x="-3" y="0"/>
            <a:ext cx="12192003" cy="704248"/>
          </a:xfrm>
          <a:prstGeom prst="rect">
            <a:avLst/>
          </a:prstGeom>
          <a:solidFill>
            <a:srgbClr val="22AC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ビジネスプランシート</a:t>
            </a:r>
          </a:p>
        </p:txBody>
      </p:sp>
      <p:pic>
        <p:nvPicPr>
          <p:cNvPr id="3" name="Picture 9">
            <a:extLst>
              <a:ext uri="{FF2B5EF4-FFF2-40B4-BE49-F238E27FC236}">
                <a16:creationId xmlns:a16="http://schemas.microsoft.com/office/drawing/2014/main" id="{CD4C82B5-D578-9B64-853E-01ADD8723A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603" y="40779"/>
            <a:ext cx="492588" cy="622689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C6EE53D-1F3F-659A-80B2-48529FA4A9AB}"/>
              </a:ext>
            </a:extLst>
          </p:cNvPr>
          <p:cNvSpPr/>
          <p:nvPr/>
        </p:nvSpPr>
        <p:spPr>
          <a:xfrm>
            <a:off x="57551" y="1015964"/>
            <a:ext cx="5648826" cy="3846540"/>
          </a:xfrm>
          <a:prstGeom prst="rect">
            <a:avLst/>
          </a:prstGeom>
          <a:solidFill>
            <a:srgbClr val="22AC38">
              <a:alpha val="10000"/>
            </a:srgbClr>
          </a:solidFill>
          <a:ln w="31750">
            <a:solidFill>
              <a:srgbClr val="22AC3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A9A0CEF-796F-1996-82D3-D748526DE612}"/>
              </a:ext>
            </a:extLst>
          </p:cNvPr>
          <p:cNvSpPr/>
          <p:nvPr/>
        </p:nvSpPr>
        <p:spPr>
          <a:xfrm>
            <a:off x="5703810" y="1014105"/>
            <a:ext cx="4096752" cy="1918675"/>
          </a:xfrm>
          <a:prstGeom prst="rect">
            <a:avLst/>
          </a:prstGeom>
          <a:solidFill>
            <a:srgbClr val="22AC38">
              <a:alpha val="10000"/>
            </a:srgbClr>
          </a:solidFill>
          <a:ln w="31750">
            <a:solidFill>
              <a:srgbClr val="22AC3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10FB74C-2761-997B-B21E-74931741DA1A}"/>
              </a:ext>
            </a:extLst>
          </p:cNvPr>
          <p:cNvSpPr/>
          <p:nvPr/>
        </p:nvSpPr>
        <p:spPr>
          <a:xfrm>
            <a:off x="5703809" y="2932780"/>
            <a:ext cx="4096751" cy="1929726"/>
          </a:xfrm>
          <a:prstGeom prst="rect">
            <a:avLst/>
          </a:prstGeom>
          <a:solidFill>
            <a:srgbClr val="22AC38">
              <a:alpha val="10000"/>
            </a:srgbClr>
          </a:solidFill>
          <a:ln w="31750">
            <a:solidFill>
              <a:srgbClr val="22AC3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9F045ED-14A3-DE11-C15E-ABD55BA0A0B4}"/>
              </a:ext>
            </a:extLst>
          </p:cNvPr>
          <p:cNvSpPr/>
          <p:nvPr/>
        </p:nvSpPr>
        <p:spPr>
          <a:xfrm>
            <a:off x="9800562" y="1015965"/>
            <a:ext cx="2333887" cy="3846540"/>
          </a:xfrm>
          <a:prstGeom prst="rect">
            <a:avLst/>
          </a:prstGeom>
          <a:solidFill>
            <a:srgbClr val="22AC38">
              <a:alpha val="10000"/>
            </a:srgbClr>
          </a:solidFill>
          <a:ln w="31750">
            <a:solidFill>
              <a:srgbClr val="22AC3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514BF0C3-1DD3-DFE9-6B9B-C44076ED2351}"/>
              </a:ext>
            </a:extLst>
          </p:cNvPr>
          <p:cNvSpPr/>
          <p:nvPr/>
        </p:nvSpPr>
        <p:spPr>
          <a:xfrm>
            <a:off x="57550" y="4862504"/>
            <a:ext cx="5648826" cy="1459822"/>
          </a:xfrm>
          <a:prstGeom prst="rect">
            <a:avLst/>
          </a:prstGeom>
          <a:solidFill>
            <a:srgbClr val="22AC38">
              <a:alpha val="10000"/>
            </a:srgbClr>
          </a:solidFill>
          <a:ln w="31750">
            <a:solidFill>
              <a:srgbClr val="22AC3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31FD5141-57D3-2558-1545-7899D8783ED9}"/>
              </a:ext>
            </a:extLst>
          </p:cNvPr>
          <p:cNvSpPr/>
          <p:nvPr/>
        </p:nvSpPr>
        <p:spPr>
          <a:xfrm>
            <a:off x="5701257" y="4862503"/>
            <a:ext cx="6433192" cy="1459822"/>
          </a:xfrm>
          <a:prstGeom prst="rect">
            <a:avLst/>
          </a:prstGeom>
          <a:solidFill>
            <a:srgbClr val="22AC38">
              <a:alpha val="10000"/>
            </a:srgbClr>
          </a:solidFill>
          <a:ln w="31750">
            <a:solidFill>
              <a:srgbClr val="22AC3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80CA2069-89DB-79BE-9C2D-C5FE4ED128B6}"/>
              </a:ext>
            </a:extLst>
          </p:cNvPr>
          <p:cNvSpPr/>
          <p:nvPr/>
        </p:nvSpPr>
        <p:spPr>
          <a:xfrm>
            <a:off x="95917" y="1228196"/>
            <a:ext cx="5572164" cy="845255"/>
          </a:xfrm>
          <a:prstGeom prst="roundRect">
            <a:avLst/>
          </a:prstGeom>
          <a:solidFill>
            <a:schemeClr val="bg1"/>
          </a:solidFill>
          <a:ln>
            <a:solidFill>
              <a:srgbClr val="22AC3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900" dirty="0">
                <a:solidFill>
                  <a:srgbClr val="22AC38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製品</a:t>
            </a:r>
            <a:r>
              <a:rPr kumimoji="1" lang="ja-JP" altLang="en-US" sz="900" dirty="0">
                <a:solidFill>
                  <a:srgbClr val="22AC38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やサービスの内容を教えてください。</a:t>
            </a:r>
            <a:endParaRPr kumimoji="1" lang="en-US" altLang="ja-JP" sz="900" dirty="0">
              <a:solidFill>
                <a:srgbClr val="22AC38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43B12C75-B299-2BA0-38AE-E7D4F23972DE}"/>
              </a:ext>
            </a:extLst>
          </p:cNvPr>
          <p:cNvSpPr/>
          <p:nvPr/>
        </p:nvSpPr>
        <p:spPr>
          <a:xfrm>
            <a:off x="95882" y="3024995"/>
            <a:ext cx="5572162" cy="908102"/>
          </a:xfrm>
          <a:prstGeom prst="roundRect">
            <a:avLst/>
          </a:prstGeom>
          <a:solidFill>
            <a:schemeClr val="bg1"/>
          </a:solidFill>
          <a:ln>
            <a:solidFill>
              <a:srgbClr val="22AC3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900" dirty="0">
                <a:solidFill>
                  <a:srgbClr val="22AC38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その製品やサービスはどのような価値を提供しますか。</a:t>
            </a:r>
            <a:endParaRPr kumimoji="1" lang="en-US" altLang="ja-JP" sz="900" dirty="0">
              <a:solidFill>
                <a:srgbClr val="22AC38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820D37E8-9032-CA2D-0F10-6501053A8FFC}"/>
              </a:ext>
            </a:extLst>
          </p:cNvPr>
          <p:cNvSpPr/>
          <p:nvPr/>
        </p:nvSpPr>
        <p:spPr>
          <a:xfrm>
            <a:off x="5738950" y="3138616"/>
            <a:ext cx="4037491" cy="838620"/>
          </a:xfrm>
          <a:prstGeom prst="roundRect">
            <a:avLst/>
          </a:prstGeom>
          <a:solidFill>
            <a:schemeClr val="bg1"/>
          </a:solidFill>
          <a:ln>
            <a:solidFill>
              <a:srgbClr val="22AC3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900" dirty="0">
                <a:solidFill>
                  <a:srgbClr val="22AC38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製品</a:t>
            </a:r>
            <a:r>
              <a:rPr kumimoji="1" lang="ja-JP" altLang="en-US" sz="900" dirty="0">
                <a:solidFill>
                  <a:srgbClr val="22AC38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やサービスをどこでお客さんにお知らせしますか。</a:t>
            </a:r>
            <a:endParaRPr kumimoji="1" lang="en-US" altLang="ja-JP" sz="900" dirty="0">
              <a:solidFill>
                <a:srgbClr val="22AC38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B9EB934D-392B-A579-A6DC-FD501060D390}"/>
              </a:ext>
            </a:extLst>
          </p:cNvPr>
          <p:cNvSpPr/>
          <p:nvPr/>
        </p:nvSpPr>
        <p:spPr>
          <a:xfrm>
            <a:off x="5734947" y="4000561"/>
            <a:ext cx="4041494" cy="838620"/>
          </a:xfrm>
          <a:prstGeom prst="roundRect">
            <a:avLst/>
          </a:prstGeom>
          <a:solidFill>
            <a:schemeClr val="bg1"/>
          </a:solidFill>
          <a:ln>
            <a:solidFill>
              <a:srgbClr val="22AC3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900" dirty="0">
                <a:solidFill>
                  <a:srgbClr val="22AC38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製品</a:t>
            </a:r>
            <a:r>
              <a:rPr kumimoji="1" lang="ja-JP" altLang="en-US" sz="900" dirty="0">
                <a:solidFill>
                  <a:srgbClr val="22AC38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やサービスをどこでお客さんに売りますか。</a:t>
            </a:r>
            <a:endParaRPr kumimoji="1" lang="en-US" altLang="ja-JP" sz="900" dirty="0">
              <a:solidFill>
                <a:srgbClr val="22AC38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E4FE94C3-14C1-8D9F-6D20-D2BF662E3CD3}"/>
              </a:ext>
            </a:extLst>
          </p:cNvPr>
          <p:cNvSpPr/>
          <p:nvPr/>
        </p:nvSpPr>
        <p:spPr>
          <a:xfrm>
            <a:off x="5732741" y="1234207"/>
            <a:ext cx="4037491" cy="859295"/>
          </a:xfrm>
          <a:prstGeom prst="roundRect">
            <a:avLst/>
          </a:prstGeom>
          <a:solidFill>
            <a:schemeClr val="bg1"/>
          </a:solidFill>
          <a:ln>
            <a:solidFill>
              <a:srgbClr val="22AC3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900" dirty="0">
                <a:solidFill>
                  <a:srgbClr val="22AC38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どうやって顧客を獲得しますか（関係性の構築）。</a:t>
            </a:r>
            <a:endParaRPr kumimoji="1" lang="en-US" altLang="ja-JP" sz="900" dirty="0">
              <a:solidFill>
                <a:srgbClr val="22AC38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E255E39C-1C04-DC28-BBDE-029903552F78}"/>
              </a:ext>
            </a:extLst>
          </p:cNvPr>
          <p:cNvSpPr/>
          <p:nvPr/>
        </p:nvSpPr>
        <p:spPr>
          <a:xfrm>
            <a:off x="5732741" y="2121201"/>
            <a:ext cx="4037491" cy="777228"/>
          </a:xfrm>
          <a:prstGeom prst="roundRect">
            <a:avLst/>
          </a:prstGeom>
          <a:solidFill>
            <a:schemeClr val="bg1"/>
          </a:solidFill>
          <a:ln>
            <a:solidFill>
              <a:srgbClr val="22AC3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900" dirty="0">
                <a:solidFill>
                  <a:srgbClr val="22AC38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どうやってずっと顧客になり続けてもらいますか（関係性の継続）。</a:t>
            </a:r>
            <a:endParaRPr kumimoji="1" lang="en-US" altLang="ja-JP" sz="900" dirty="0">
              <a:solidFill>
                <a:srgbClr val="22AC38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190C3A4C-62FA-371D-8CCA-58359F5CB48F}"/>
              </a:ext>
            </a:extLst>
          </p:cNvPr>
          <p:cNvSpPr/>
          <p:nvPr/>
        </p:nvSpPr>
        <p:spPr>
          <a:xfrm>
            <a:off x="9837471" y="1227354"/>
            <a:ext cx="2254624" cy="1200535"/>
          </a:xfrm>
          <a:prstGeom prst="roundRect">
            <a:avLst/>
          </a:prstGeom>
          <a:solidFill>
            <a:schemeClr val="bg1"/>
          </a:solidFill>
          <a:ln>
            <a:solidFill>
              <a:srgbClr val="22AC3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900" dirty="0">
                <a:solidFill>
                  <a:srgbClr val="22AC38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製品やサービスを使う人は誰ですか。</a:t>
            </a:r>
            <a:endParaRPr kumimoji="1" lang="en-US" altLang="ja-JP" sz="900" dirty="0">
              <a:solidFill>
                <a:srgbClr val="22AC38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8F6EF638-F537-52FB-54AD-8A33C2F2D1AF}"/>
              </a:ext>
            </a:extLst>
          </p:cNvPr>
          <p:cNvSpPr/>
          <p:nvPr/>
        </p:nvSpPr>
        <p:spPr>
          <a:xfrm>
            <a:off x="9837471" y="2451211"/>
            <a:ext cx="2254624" cy="1217815"/>
          </a:xfrm>
          <a:prstGeom prst="roundRect">
            <a:avLst/>
          </a:prstGeom>
          <a:solidFill>
            <a:schemeClr val="bg1"/>
          </a:solidFill>
          <a:ln>
            <a:solidFill>
              <a:srgbClr val="22AC3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900" dirty="0">
                <a:solidFill>
                  <a:srgbClr val="22AC38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製品やサービスの購入を決める人は誰ですか。</a:t>
            </a:r>
            <a:endParaRPr kumimoji="1" lang="en-US" altLang="ja-JP" sz="900" dirty="0">
              <a:solidFill>
                <a:srgbClr val="22AC38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C3625DEB-AF1F-C1F9-EC11-D8370F2FF574}"/>
              </a:ext>
            </a:extLst>
          </p:cNvPr>
          <p:cNvSpPr/>
          <p:nvPr/>
        </p:nvSpPr>
        <p:spPr>
          <a:xfrm>
            <a:off x="9837471" y="3694604"/>
            <a:ext cx="2254624" cy="1144578"/>
          </a:xfrm>
          <a:prstGeom prst="roundRect">
            <a:avLst/>
          </a:prstGeom>
          <a:solidFill>
            <a:schemeClr val="bg1"/>
          </a:solidFill>
          <a:ln>
            <a:solidFill>
              <a:srgbClr val="22AC3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900" dirty="0">
                <a:solidFill>
                  <a:srgbClr val="22AC38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製品やサービスにお金を払う人は誰ですか。</a:t>
            </a:r>
            <a:endParaRPr kumimoji="1" lang="en-US" altLang="ja-JP" sz="900" dirty="0">
              <a:solidFill>
                <a:srgbClr val="22AC38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3F9E3206-4772-1227-0644-134203484053}"/>
              </a:ext>
            </a:extLst>
          </p:cNvPr>
          <p:cNvSpPr/>
          <p:nvPr/>
        </p:nvSpPr>
        <p:spPr>
          <a:xfrm>
            <a:off x="5731222" y="5645687"/>
            <a:ext cx="6375117" cy="652130"/>
          </a:xfrm>
          <a:prstGeom prst="roundRect">
            <a:avLst/>
          </a:prstGeom>
          <a:solidFill>
            <a:schemeClr val="bg1"/>
          </a:solidFill>
          <a:ln>
            <a:solidFill>
              <a:srgbClr val="22AC3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900" dirty="0">
                <a:solidFill>
                  <a:srgbClr val="22AC38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どのように売り上げますか（商品の販売と同時に一括で？使用した分だけ？時間単位で？等）。</a:t>
            </a:r>
            <a:endParaRPr kumimoji="1" lang="en-US" altLang="ja-JP" sz="900" dirty="0">
              <a:solidFill>
                <a:srgbClr val="22AC38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761B8B57-CB84-5AC4-5FA8-AC631967D9F1}"/>
              </a:ext>
            </a:extLst>
          </p:cNvPr>
          <p:cNvSpPr/>
          <p:nvPr/>
        </p:nvSpPr>
        <p:spPr>
          <a:xfrm>
            <a:off x="133175" y="5068340"/>
            <a:ext cx="5528511" cy="1229477"/>
          </a:xfrm>
          <a:prstGeom prst="roundRect">
            <a:avLst/>
          </a:prstGeom>
          <a:solidFill>
            <a:schemeClr val="bg1"/>
          </a:solidFill>
          <a:ln>
            <a:solidFill>
              <a:srgbClr val="22AC3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900" dirty="0">
                <a:solidFill>
                  <a:srgbClr val="22AC38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大きな費用がかかりそうな項目を挙げてください（例：人件費、研究開発費、原材料費、等）</a:t>
            </a:r>
            <a:r>
              <a:rPr kumimoji="1" lang="ja-JP" altLang="en-US" sz="900" dirty="0">
                <a:solidFill>
                  <a:srgbClr val="22AC38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900" dirty="0">
              <a:solidFill>
                <a:srgbClr val="22AC38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916B22A9-E3D3-EB4D-C172-C54BAD332155}"/>
              </a:ext>
            </a:extLst>
          </p:cNvPr>
          <p:cNvSpPr/>
          <p:nvPr/>
        </p:nvSpPr>
        <p:spPr>
          <a:xfrm>
            <a:off x="5731222" y="5080747"/>
            <a:ext cx="6375117" cy="541618"/>
          </a:xfrm>
          <a:prstGeom prst="roundRect">
            <a:avLst/>
          </a:prstGeom>
          <a:solidFill>
            <a:schemeClr val="bg1"/>
          </a:solidFill>
          <a:ln>
            <a:solidFill>
              <a:srgbClr val="22AC3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900" dirty="0">
                <a:solidFill>
                  <a:srgbClr val="22AC38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製品やサービスの金額はいくらですか。</a:t>
            </a:r>
            <a:endParaRPr kumimoji="1" lang="en-US" altLang="ja-JP" sz="900" dirty="0">
              <a:solidFill>
                <a:srgbClr val="22AC38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Oval 37">
            <a:extLst>
              <a:ext uri="{FF2B5EF4-FFF2-40B4-BE49-F238E27FC236}">
                <a16:creationId xmlns:a16="http://schemas.microsoft.com/office/drawing/2014/main" id="{E0AE2D68-AA84-519B-60DD-B798711EDB18}"/>
              </a:ext>
            </a:extLst>
          </p:cNvPr>
          <p:cNvSpPr/>
          <p:nvPr/>
        </p:nvSpPr>
        <p:spPr>
          <a:xfrm>
            <a:off x="549919" y="6468002"/>
            <a:ext cx="377270" cy="369332"/>
          </a:xfrm>
          <a:prstGeom prst="ellipse">
            <a:avLst/>
          </a:prstGeom>
          <a:solidFill>
            <a:srgbClr val="22AC38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" name="Picture 7">
            <a:extLst>
              <a:ext uri="{FF2B5EF4-FFF2-40B4-BE49-F238E27FC236}">
                <a16:creationId xmlns:a16="http://schemas.microsoft.com/office/drawing/2014/main" id="{9F5B82BB-2FD5-A194-7F21-875FFA14D94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506" y="6493128"/>
            <a:ext cx="308784" cy="308784"/>
          </a:xfrm>
          <a:prstGeom prst="rect">
            <a:avLst/>
          </a:prstGeom>
        </p:spPr>
      </p:pic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4BA5F359-89D4-6F2E-AD62-CC6368F5551D}"/>
              </a:ext>
            </a:extLst>
          </p:cNvPr>
          <p:cNvSpPr txBox="1"/>
          <p:nvPr/>
        </p:nvSpPr>
        <p:spPr>
          <a:xfrm>
            <a:off x="937877" y="6539325"/>
            <a:ext cx="108833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このフレームは、アレックス・オスターワルダー教授（スイス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IMD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経営大学院）が開発した「ビジネスモデルキャンパス」をベースに作成。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CD43CC53-1DBB-186D-6C9C-6EF94213D736}"/>
              </a:ext>
            </a:extLst>
          </p:cNvPr>
          <p:cNvSpPr txBox="1"/>
          <p:nvPr/>
        </p:nvSpPr>
        <p:spPr>
          <a:xfrm>
            <a:off x="71912" y="1026840"/>
            <a:ext cx="16524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solidFill>
                  <a:srgbClr val="22AC38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製品・課題・価値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61111304-350A-581D-3D2E-0E82BBB26308}"/>
              </a:ext>
            </a:extLst>
          </p:cNvPr>
          <p:cNvSpPr txBox="1"/>
          <p:nvPr/>
        </p:nvSpPr>
        <p:spPr>
          <a:xfrm>
            <a:off x="5664648" y="1037911"/>
            <a:ext cx="12968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>
                <a:solidFill>
                  <a:srgbClr val="22AC38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プロモーション</a:t>
            </a:r>
            <a:endParaRPr kumimoji="1" lang="ja-JP" altLang="en-US" sz="1000" b="1" dirty="0">
              <a:solidFill>
                <a:srgbClr val="22AC38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E825B7F8-C517-B773-4158-870CBCCFBC2E}"/>
              </a:ext>
            </a:extLst>
          </p:cNvPr>
          <p:cNvSpPr txBox="1"/>
          <p:nvPr/>
        </p:nvSpPr>
        <p:spPr>
          <a:xfrm>
            <a:off x="9763653" y="1029674"/>
            <a:ext cx="14438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solidFill>
                  <a:srgbClr val="22AC38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顧　客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AD558090-2EA9-A1A0-CEC8-566E3AADF5A4}"/>
              </a:ext>
            </a:extLst>
          </p:cNvPr>
          <p:cNvSpPr txBox="1"/>
          <p:nvPr/>
        </p:nvSpPr>
        <p:spPr>
          <a:xfrm>
            <a:off x="71912" y="4870949"/>
            <a:ext cx="16524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solidFill>
                  <a:srgbClr val="22AC38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費　用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492A13E4-0D2E-0C85-11AC-E6B9DFB2058A}"/>
              </a:ext>
            </a:extLst>
          </p:cNvPr>
          <p:cNvSpPr txBox="1"/>
          <p:nvPr/>
        </p:nvSpPr>
        <p:spPr>
          <a:xfrm>
            <a:off x="5701257" y="4890130"/>
            <a:ext cx="12968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solidFill>
                  <a:srgbClr val="22AC38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売　上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BE549844-B1DE-4FD8-C8AC-A1F6008010DA}"/>
              </a:ext>
            </a:extLst>
          </p:cNvPr>
          <p:cNvSpPr txBox="1"/>
          <p:nvPr/>
        </p:nvSpPr>
        <p:spPr>
          <a:xfrm>
            <a:off x="5714656" y="2938685"/>
            <a:ext cx="14151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solidFill>
                  <a:srgbClr val="22AC38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チャネル</a:t>
            </a:r>
          </a:p>
        </p:txBody>
      </p:sp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7C53A3EE-E7A1-DCC7-A556-131BF40A6D65}"/>
              </a:ext>
            </a:extLst>
          </p:cNvPr>
          <p:cNvSpPr/>
          <p:nvPr/>
        </p:nvSpPr>
        <p:spPr>
          <a:xfrm>
            <a:off x="91402" y="2101078"/>
            <a:ext cx="5572164" cy="904768"/>
          </a:xfrm>
          <a:prstGeom prst="roundRect">
            <a:avLst/>
          </a:prstGeom>
          <a:solidFill>
            <a:schemeClr val="bg1"/>
          </a:solidFill>
          <a:ln>
            <a:solidFill>
              <a:srgbClr val="22AC3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900" dirty="0">
                <a:solidFill>
                  <a:srgbClr val="22AC38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その製品やサービスはどのような課題を解決しますか</a:t>
            </a:r>
            <a:r>
              <a:rPr kumimoji="1" lang="ja-JP" altLang="en-US" sz="900" dirty="0">
                <a:solidFill>
                  <a:srgbClr val="22AC38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900" dirty="0">
              <a:solidFill>
                <a:srgbClr val="22AC38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DDFCDD2C-B811-E407-DD2F-157D31FA3D34}"/>
              </a:ext>
            </a:extLst>
          </p:cNvPr>
          <p:cNvSpPr/>
          <p:nvPr/>
        </p:nvSpPr>
        <p:spPr>
          <a:xfrm>
            <a:off x="89293" y="3949145"/>
            <a:ext cx="5572162" cy="877308"/>
          </a:xfrm>
          <a:prstGeom prst="roundRect">
            <a:avLst/>
          </a:prstGeom>
          <a:solidFill>
            <a:schemeClr val="bg1"/>
          </a:solidFill>
          <a:ln>
            <a:solidFill>
              <a:srgbClr val="22AC3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900" dirty="0">
                <a:solidFill>
                  <a:srgbClr val="22AC38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その製品やサービスをどのようにして実現させますか。（開発必要？誰かと一緒にやる？</a:t>
            </a:r>
            <a:endParaRPr kumimoji="1" lang="en-US" altLang="ja-JP" sz="900" dirty="0">
              <a:solidFill>
                <a:srgbClr val="22AC38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76574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42232</TotalTime>
  <Words>249</Words>
  <Application>Microsoft Office PowerPoint</Application>
  <PresentationFormat>ワイド画面</PresentationFormat>
  <Paragraphs>23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達仁 菅生</dc:creator>
  <cp:lastModifiedBy>徹 丸尾</cp:lastModifiedBy>
  <cp:revision>257</cp:revision>
  <cp:lastPrinted>2023-09-07T07:40:54Z</cp:lastPrinted>
  <dcterms:created xsi:type="dcterms:W3CDTF">2020-07-04T05:19:53Z</dcterms:created>
  <dcterms:modified xsi:type="dcterms:W3CDTF">2024-05-23T08:40:13Z</dcterms:modified>
</cp:coreProperties>
</file>